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9" r:id="rId4"/>
    <p:sldId id="261" r:id="rId5"/>
    <p:sldId id="262" r:id="rId6"/>
    <p:sldId id="263" r:id="rId7"/>
    <p:sldId id="264" r:id="rId8"/>
    <p:sldId id="260"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58"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48FC7A6-4560-4491-8BA5-EDFC673935C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FC7A6-4560-4491-8BA5-EDFC673935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FC7A6-4560-4491-8BA5-EDFC673935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FC7A6-4560-4491-8BA5-EDFC673935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8FC7A6-4560-4491-8BA5-EDFC673935C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8FC7A6-4560-4491-8BA5-EDFC673935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8FC7A6-4560-4491-8BA5-EDFC673935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8FC7A6-4560-4491-8BA5-EDFC673935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8FC7A6-4560-4491-8BA5-EDFC673935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8FC7A6-4560-4491-8BA5-EDFC673935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50AB64A-BB42-4ED3-B9D6-A85E7217E168}" type="datetimeFigureOut">
              <a:rPr lang="ru-RU" smtClean="0"/>
              <a:pPr/>
              <a:t>27.03.2014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48FC7A6-4560-4491-8BA5-EDFC673935C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50AB64A-BB42-4ED3-B9D6-A85E7217E168}" type="datetimeFigureOut">
              <a:rPr lang="ru-RU" smtClean="0"/>
              <a:pPr/>
              <a:t>27.03.2014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8FC7A6-4560-4491-8BA5-EDFC673935C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1285860"/>
          </a:xfrm>
        </p:spPr>
        <p:txBody>
          <a:bodyPr>
            <a:normAutofit fontScale="90000"/>
          </a:bodyPr>
          <a:lstStyle/>
          <a:p>
            <a:pPr algn="ctr"/>
            <a:r>
              <a:rPr lang="ru-RU" b="1" dirty="0" smtClean="0"/>
              <a:t/>
            </a:r>
            <a:br>
              <a:rPr lang="ru-RU" b="1" dirty="0" smtClean="0"/>
            </a:br>
            <a:r>
              <a:rPr lang="ru-RU" sz="4000" b="1" dirty="0" smtClean="0"/>
              <a:t>Мое </a:t>
            </a:r>
            <a:r>
              <a:rPr lang="ru-RU" sz="4000" b="1" dirty="0" smtClean="0"/>
              <a:t>знакомство</a:t>
            </a:r>
            <a:br>
              <a:rPr lang="ru-RU" sz="4000" b="1" dirty="0" smtClean="0"/>
            </a:br>
            <a:r>
              <a:rPr lang="ru-RU" sz="4000" b="1" dirty="0" smtClean="0"/>
              <a:t>с минералами нашей планеты</a:t>
            </a:r>
            <a:endParaRPr lang="ru-RU" sz="4000" b="1" dirty="0"/>
          </a:p>
        </p:txBody>
      </p:sp>
      <p:sp>
        <p:nvSpPr>
          <p:cNvPr id="3" name="Подзаголовок 2"/>
          <p:cNvSpPr>
            <a:spLocks noGrp="1"/>
          </p:cNvSpPr>
          <p:nvPr>
            <p:ph type="subTitle" idx="1"/>
          </p:nvPr>
        </p:nvSpPr>
        <p:spPr>
          <a:xfrm>
            <a:off x="5786446" y="4214818"/>
            <a:ext cx="3071834" cy="1643074"/>
          </a:xfrm>
        </p:spPr>
        <p:txBody>
          <a:bodyPr>
            <a:normAutofit/>
          </a:bodyPr>
          <a:lstStyle/>
          <a:p>
            <a:r>
              <a:rPr lang="ru-RU" sz="2000" b="1" dirty="0" smtClean="0">
                <a:solidFill>
                  <a:schemeClr val="tx1">
                    <a:lumMod val="95000"/>
                    <a:lumOff val="5000"/>
                  </a:schemeClr>
                </a:solidFill>
              </a:rPr>
              <a:t>Автор работы:</a:t>
            </a:r>
          </a:p>
          <a:p>
            <a:r>
              <a:rPr lang="ru-RU" sz="2000" b="1" dirty="0" err="1" smtClean="0">
                <a:solidFill>
                  <a:schemeClr val="tx1">
                    <a:lumMod val="95000"/>
                    <a:lumOff val="5000"/>
                  </a:schemeClr>
                </a:solidFill>
              </a:rPr>
              <a:t>Цуциев</a:t>
            </a:r>
            <a:r>
              <a:rPr lang="ru-RU" sz="2000" b="1" dirty="0" smtClean="0">
                <a:solidFill>
                  <a:schemeClr val="tx1">
                    <a:lumMod val="95000"/>
                    <a:lumOff val="5000"/>
                  </a:schemeClr>
                </a:solidFill>
              </a:rPr>
              <a:t> </a:t>
            </a:r>
            <a:r>
              <a:rPr lang="ru-RU" sz="2000" b="1" dirty="0" err="1" smtClean="0">
                <a:solidFill>
                  <a:schemeClr val="tx1">
                    <a:lumMod val="95000"/>
                    <a:lumOff val="5000"/>
                  </a:schemeClr>
                </a:solidFill>
              </a:rPr>
              <a:t>Заурбек</a:t>
            </a:r>
            <a:endParaRPr lang="ru-RU" sz="2000" b="1" dirty="0" smtClean="0">
              <a:solidFill>
                <a:schemeClr val="tx1">
                  <a:lumMod val="95000"/>
                  <a:lumOff val="5000"/>
                </a:schemeClr>
              </a:solidFill>
            </a:endParaRPr>
          </a:p>
          <a:p>
            <a:r>
              <a:rPr lang="ru-RU" sz="2000" b="1" dirty="0" smtClean="0">
                <a:solidFill>
                  <a:schemeClr val="tx1">
                    <a:lumMod val="95000"/>
                    <a:lumOff val="5000"/>
                  </a:schemeClr>
                </a:solidFill>
              </a:rPr>
              <a:t>ученик </a:t>
            </a:r>
            <a:r>
              <a:rPr lang="ru-RU" sz="2000" b="1" dirty="0" smtClean="0">
                <a:solidFill>
                  <a:schemeClr val="tx1">
                    <a:lumMod val="95000"/>
                    <a:lumOff val="5000"/>
                  </a:schemeClr>
                </a:solidFill>
              </a:rPr>
              <a:t>6 «А» класса</a:t>
            </a:r>
          </a:p>
          <a:p>
            <a:r>
              <a:rPr lang="ru-RU" sz="2000" b="1" dirty="0" smtClean="0">
                <a:solidFill>
                  <a:schemeClr val="tx1">
                    <a:lumMod val="95000"/>
                    <a:lumOff val="5000"/>
                  </a:schemeClr>
                </a:solidFill>
              </a:rPr>
              <a:t>МКОУ СОШ с.Хумалаг</a:t>
            </a:r>
            <a:endParaRPr lang="ru-RU" sz="2000" b="1" dirty="0">
              <a:solidFill>
                <a:schemeClr val="tx1">
                  <a:lumMod val="95000"/>
                  <a:lumOff val="5000"/>
                </a:schemeClr>
              </a:solidFill>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571604" y="1571612"/>
            <a:ext cx="4786346" cy="34290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928670"/>
            <a:ext cx="5572164" cy="1846659"/>
          </a:xfrm>
          <a:prstGeom prst="rect">
            <a:avLst/>
          </a:prstGeom>
        </p:spPr>
        <p:txBody>
          <a:bodyPr wrap="square">
            <a:spAutoFit/>
          </a:bodyPr>
          <a:lstStyle/>
          <a:p>
            <a:pPr algn="ctr"/>
            <a:r>
              <a:rPr lang="ru-RU" sz="2400" b="1" dirty="0" smtClean="0">
                <a:solidFill>
                  <a:srgbClr val="FF0000"/>
                </a:solidFill>
              </a:rPr>
              <a:t>ОНИКС</a:t>
            </a:r>
          </a:p>
          <a:p>
            <a:pPr algn="just"/>
            <a:r>
              <a:rPr lang="ru-RU" b="1" dirty="0" smtClean="0"/>
              <a:t>Разноцветно-полосатые</a:t>
            </a:r>
            <a:r>
              <a:rPr lang="ru-RU" b="1" dirty="0"/>
              <a:t>, слоистые халцедоны с красивыми узорами называются агатами. Если слои в срезе камня с прямыми, параллельными друг другу линиями — это </a:t>
            </a:r>
            <a:r>
              <a:rPr lang="ru-RU" b="1" dirty="0" smtClean="0"/>
              <a:t>оникс.</a:t>
            </a:r>
          </a:p>
          <a:p>
            <a:pPr algn="just"/>
            <a:endParaRPr lang="ru-RU" dirty="0"/>
          </a:p>
        </p:txBody>
      </p:sp>
      <p:sp>
        <p:nvSpPr>
          <p:cNvPr id="3" name="Прямоугольник 2"/>
          <p:cNvSpPr/>
          <p:nvPr/>
        </p:nvSpPr>
        <p:spPr>
          <a:xfrm>
            <a:off x="3214678" y="2571744"/>
            <a:ext cx="5572164" cy="1231106"/>
          </a:xfrm>
          <a:prstGeom prst="rect">
            <a:avLst/>
          </a:prstGeom>
        </p:spPr>
        <p:txBody>
          <a:bodyPr wrap="square">
            <a:spAutoFit/>
          </a:bodyPr>
          <a:lstStyle/>
          <a:p>
            <a:pPr algn="just"/>
            <a:r>
              <a:rPr lang="ru-RU" b="1" dirty="0"/>
              <a:t>Оникс называли камнем ораторов, во время процессов его клали под язык, чтобы поразить собравшихся красноречием</a:t>
            </a:r>
            <a:r>
              <a:rPr lang="ru-RU" b="1" dirty="0" smtClean="0"/>
              <a:t>.</a:t>
            </a:r>
          </a:p>
          <a:p>
            <a:pPr algn="just"/>
            <a:endParaRPr lang="ru-RU" sz="2000" b="1" dirty="0"/>
          </a:p>
        </p:txBody>
      </p:sp>
      <p:sp>
        <p:nvSpPr>
          <p:cNvPr id="4" name="Прямоугольник 3"/>
          <p:cNvSpPr/>
          <p:nvPr/>
        </p:nvSpPr>
        <p:spPr>
          <a:xfrm>
            <a:off x="214282" y="3714752"/>
            <a:ext cx="8929718" cy="2985433"/>
          </a:xfrm>
          <a:prstGeom prst="rect">
            <a:avLst/>
          </a:prstGeom>
        </p:spPr>
        <p:txBody>
          <a:bodyPr wrap="square">
            <a:spAutoFit/>
          </a:bodyPr>
          <a:lstStyle/>
          <a:p>
            <a:r>
              <a:rPr lang="ru-RU" sz="2400" b="1" dirty="0" smtClean="0">
                <a:solidFill>
                  <a:srgbClr val="FF0000"/>
                </a:solidFill>
              </a:rPr>
              <a:t>Лечебные свойства</a:t>
            </a:r>
            <a:r>
              <a:rPr lang="ru-RU" sz="2000" b="1" dirty="0" smtClean="0"/>
              <a:t/>
            </a:r>
            <a:br>
              <a:rPr lang="ru-RU" sz="2000" b="1" dirty="0" smtClean="0"/>
            </a:br>
            <a:r>
              <a:rPr lang="ru-RU" sz="2000" b="1" dirty="0" smtClean="0"/>
              <a:t>В народной медицине бытует мнение, что оникс лечит многие заболевания. Например, если изделия из оникса носить на теле, то он улучшит работу практически всех внутренних органов (особенно благоприятно влияние этого минерала па почки и печень), облегчит состояние </a:t>
            </a:r>
            <a:r>
              <a:rPr lang="ru-RU" sz="2000" b="1" dirty="0" err="1" smtClean="0"/>
              <a:t>метеозависимых</a:t>
            </a:r>
            <a:r>
              <a:rPr lang="ru-RU" sz="2000" b="1" dirty="0" smtClean="0"/>
              <a:t> людей, укрепит позвоночник, улучшит слух.</a:t>
            </a:r>
          </a:p>
          <a:p>
            <a:r>
              <a:rPr lang="ru-RU" sz="2400" b="1" dirty="0" smtClean="0">
                <a:solidFill>
                  <a:srgbClr val="FF0000"/>
                </a:solidFill>
              </a:rPr>
              <a:t> </a:t>
            </a:r>
            <a:r>
              <a:rPr lang="ru-RU" sz="2400" b="1" dirty="0" smtClean="0">
                <a:solidFill>
                  <a:srgbClr val="0070C0"/>
                </a:solidFill>
              </a:rPr>
              <a:t>Месторождения. </a:t>
            </a:r>
            <a:r>
              <a:rPr lang="ru-RU" sz="2000" b="1" dirty="0" smtClean="0">
                <a:solidFill>
                  <a:srgbClr val="0070C0"/>
                </a:solidFill>
              </a:rPr>
              <a:t>Наилучший оникс добывается на Аравийском полуострове, в Индии, Бразилии, Уругвае и США.</a:t>
            </a:r>
          </a:p>
          <a:p>
            <a:endParaRPr lang="ru-RU" sz="2000" b="1" dirty="0"/>
          </a:p>
        </p:txBody>
      </p:sp>
      <p:pic>
        <p:nvPicPr>
          <p:cNvPr id="22530" name="Picture 2" descr="Оникс"/>
          <p:cNvPicPr>
            <a:picLocks noChangeAspect="1" noChangeArrowheads="1"/>
          </p:cNvPicPr>
          <p:nvPr/>
        </p:nvPicPr>
        <p:blipFill>
          <a:blip r:embed="rId2" cstate="print"/>
          <a:srcRect/>
          <a:stretch>
            <a:fillRect/>
          </a:stretch>
        </p:blipFill>
        <p:spPr bwMode="auto">
          <a:xfrm>
            <a:off x="142844" y="428604"/>
            <a:ext cx="2760273" cy="29289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Горный хрусталь"/>
          <p:cNvPicPr>
            <a:picLocks noChangeAspect="1" noChangeArrowheads="1"/>
          </p:cNvPicPr>
          <p:nvPr/>
        </p:nvPicPr>
        <p:blipFill>
          <a:blip r:embed="rId2" cstate="print"/>
          <a:srcRect/>
          <a:stretch>
            <a:fillRect/>
          </a:stretch>
        </p:blipFill>
        <p:spPr bwMode="auto">
          <a:xfrm>
            <a:off x="0" y="-1"/>
            <a:ext cx="3000364" cy="2411007"/>
          </a:xfrm>
          <a:prstGeom prst="rect">
            <a:avLst/>
          </a:prstGeom>
          <a:noFill/>
        </p:spPr>
      </p:pic>
      <p:sp>
        <p:nvSpPr>
          <p:cNvPr id="3" name="Прямоугольник 2"/>
          <p:cNvSpPr/>
          <p:nvPr/>
        </p:nvSpPr>
        <p:spPr>
          <a:xfrm>
            <a:off x="3214678" y="1"/>
            <a:ext cx="5214974" cy="4924425"/>
          </a:xfrm>
          <a:prstGeom prst="rect">
            <a:avLst/>
          </a:prstGeom>
        </p:spPr>
        <p:txBody>
          <a:bodyPr wrap="square">
            <a:spAutoFit/>
          </a:bodyPr>
          <a:lstStyle/>
          <a:p>
            <a:pPr algn="ctr"/>
            <a:r>
              <a:rPr lang="ru-RU" sz="2400" b="1" dirty="0" smtClean="0">
                <a:solidFill>
                  <a:srgbClr val="FF0000"/>
                </a:solidFill>
              </a:rPr>
              <a:t>ГОРНЫЙ ХРУСТАЛЬ</a:t>
            </a:r>
          </a:p>
          <a:p>
            <a:pPr algn="just"/>
            <a:r>
              <a:rPr lang="ru-RU" dirty="0" smtClean="0"/>
              <a:t> </a:t>
            </a:r>
            <a:r>
              <a:rPr lang="ru-RU" sz="1600" b="1" dirty="0" smtClean="0"/>
              <a:t>Разновидность </a:t>
            </a:r>
            <a:r>
              <a:rPr lang="ru-RU" sz="1600" b="1" dirty="0"/>
              <a:t>кварца, наиболее распространенный микроэлемент Земли. К разновидностям данного минерала необходимо отнести дымчатый хрусталь — раухтопаз, желтый хрусталь — цитрин, розовый кварц — аметист, черные просвечивающиеся кристаллы горного хрусталя, называемые морион.</a:t>
            </a:r>
          </a:p>
          <a:p>
            <a:pPr algn="just"/>
            <a:r>
              <a:rPr lang="ru-RU" sz="1600" b="1" dirty="0"/>
              <a:t>Хрусталь имеет удивительные свойства полярности — вызывать чувство прохлады при жаре, а в холодную погоду не дать вам озябнуть. Носить его рекомендуют в виде кулона или ожерелья. Если делать «массаж» кристаллом кварца, перемещать его вдоль </a:t>
            </a:r>
            <a:r>
              <a:rPr lang="ru-RU" sz="1600" b="1" dirty="0" smtClean="0"/>
              <a:t>всего тела на </a:t>
            </a:r>
            <a:r>
              <a:rPr lang="ru-RU" sz="1600" b="1" dirty="0"/>
              <a:t>небольшом расстоянии, вращая по часовой стрелке, человек успокаивается и расслабляется.</a:t>
            </a:r>
          </a:p>
          <a:p>
            <a:pPr algn="just"/>
            <a:r>
              <a:rPr lang="ru-RU" sz="1600" b="1" dirty="0"/>
              <a:t>Название «хрусталь» произошло от греческого слова </a:t>
            </a:r>
            <a:r>
              <a:rPr lang="ru-RU" sz="1600" b="1" dirty="0" err="1"/>
              <a:t>krystallos</a:t>
            </a:r>
            <a:r>
              <a:rPr lang="ru-RU" sz="1600" b="1" dirty="0"/>
              <a:t> — лед. Другие названия минерала: арабский алмаз, богемский алмаз.</a:t>
            </a:r>
          </a:p>
        </p:txBody>
      </p:sp>
      <p:sp>
        <p:nvSpPr>
          <p:cNvPr id="4" name="Прямоугольник 3"/>
          <p:cNvSpPr/>
          <p:nvPr/>
        </p:nvSpPr>
        <p:spPr>
          <a:xfrm>
            <a:off x="0" y="2551837"/>
            <a:ext cx="3214678" cy="2616101"/>
          </a:xfrm>
          <a:prstGeom prst="rect">
            <a:avLst/>
          </a:prstGeom>
        </p:spPr>
        <p:txBody>
          <a:bodyPr wrap="square">
            <a:spAutoFit/>
          </a:bodyPr>
          <a:lstStyle/>
          <a:p>
            <a:pPr algn="just"/>
            <a:r>
              <a:rPr lang="ru-RU" sz="2000" b="1" dirty="0">
                <a:solidFill>
                  <a:srgbClr val="FF0000"/>
                </a:solidFill>
              </a:rPr>
              <a:t>Лечебные свойства</a:t>
            </a:r>
            <a:r>
              <a:rPr lang="ru-RU" dirty="0" smtClean="0"/>
              <a:t/>
            </a:r>
            <a:br>
              <a:rPr lang="ru-RU" dirty="0" smtClean="0"/>
            </a:br>
            <a:r>
              <a:rPr lang="ru-RU" dirty="0"/>
              <a:t>В древнегреческих мифах боги, герои и цари пьют только из хрустальных кубков. В то время считалось, что этот минерал изгоняет болезни из воды, то есть, говоря современным языком, дезинфицирует ее</a:t>
            </a:r>
          </a:p>
        </p:txBody>
      </p:sp>
      <p:sp>
        <p:nvSpPr>
          <p:cNvPr id="5" name="Прямоугольник 4"/>
          <p:cNvSpPr/>
          <p:nvPr/>
        </p:nvSpPr>
        <p:spPr>
          <a:xfrm>
            <a:off x="500034" y="5500702"/>
            <a:ext cx="8001056" cy="707886"/>
          </a:xfrm>
          <a:prstGeom prst="rect">
            <a:avLst/>
          </a:prstGeom>
        </p:spPr>
        <p:txBody>
          <a:bodyPr wrap="square">
            <a:spAutoFit/>
          </a:bodyPr>
          <a:lstStyle/>
          <a:p>
            <a:r>
              <a:rPr lang="ru-RU" sz="2000" b="1" dirty="0">
                <a:solidFill>
                  <a:srgbClr val="0070C0"/>
                </a:solidFill>
              </a:rPr>
              <a:t>Месторождения</a:t>
            </a:r>
            <a:r>
              <a:rPr lang="ru-RU" sz="2000" dirty="0">
                <a:solidFill>
                  <a:srgbClr val="0070C0"/>
                </a:solidFill>
              </a:rPr>
              <a:t>: Горный хрусталь встречается в виде хорошо развитых кристаллов от нескольких см. до нескольких метров.</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Тигровый глаз"/>
          <p:cNvPicPr>
            <a:picLocks noChangeAspect="1" noChangeArrowheads="1"/>
          </p:cNvPicPr>
          <p:nvPr/>
        </p:nvPicPr>
        <p:blipFill>
          <a:blip r:embed="rId2" cstate="print"/>
          <a:srcRect/>
          <a:stretch>
            <a:fillRect/>
          </a:stretch>
        </p:blipFill>
        <p:spPr bwMode="auto">
          <a:xfrm>
            <a:off x="214282" y="214290"/>
            <a:ext cx="2817038" cy="2786082"/>
          </a:xfrm>
          <a:prstGeom prst="rect">
            <a:avLst/>
          </a:prstGeom>
          <a:noFill/>
        </p:spPr>
      </p:pic>
      <p:sp>
        <p:nvSpPr>
          <p:cNvPr id="3" name="Прямоугольник 2"/>
          <p:cNvSpPr/>
          <p:nvPr/>
        </p:nvSpPr>
        <p:spPr>
          <a:xfrm>
            <a:off x="3500430" y="428605"/>
            <a:ext cx="5214974" cy="4832092"/>
          </a:xfrm>
          <a:prstGeom prst="rect">
            <a:avLst/>
          </a:prstGeom>
        </p:spPr>
        <p:txBody>
          <a:bodyPr wrap="square">
            <a:spAutoFit/>
          </a:bodyPr>
          <a:lstStyle/>
          <a:p>
            <a:pPr algn="ctr"/>
            <a:r>
              <a:rPr lang="ru-RU" sz="2000" b="1" dirty="0">
                <a:solidFill>
                  <a:srgbClr val="FF0000"/>
                </a:solidFill>
              </a:rPr>
              <a:t>Тигровый глаз </a:t>
            </a:r>
            <a:endParaRPr lang="ru-RU" sz="2000" b="1" dirty="0" smtClean="0">
              <a:solidFill>
                <a:srgbClr val="FF0000"/>
              </a:solidFill>
            </a:endParaRPr>
          </a:p>
          <a:p>
            <a:pPr algn="just"/>
            <a:r>
              <a:rPr lang="ru-RU" sz="1600" b="1" dirty="0"/>
              <a:t>К</a:t>
            </a:r>
            <a:r>
              <a:rPr lang="ru-RU" sz="1600" b="1" dirty="0" smtClean="0"/>
              <a:t>ошачий </a:t>
            </a:r>
            <a:r>
              <a:rPr lang="ru-RU" sz="1600" b="1" dirty="0"/>
              <a:t>глаз, в котором иглы при окислении приняли золотисто-желтый или ржаво-рыжий цвет.</a:t>
            </a:r>
          </a:p>
          <a:p>
            <a:pPr algn="just"/>
            <a:r>
              <a:rPr lang="ru-RU" sz="1600" b="1" dirty="0"/>
              <a:t>Считается, что этот камень способен развивать наше сознание, помогать отделить желания вредные от настоящих потребностей. Тигровый глаз помогает очищать тело после чрезмерного употребления пищи. Этот камень помогает нам видеть в темноте, развивает проницательность и может приносить удачу.</a:t>
            </a:r>
          </a:p>
          <a:p>
            <a:pPr algn="just"/>
            <a:r>
              <a:rPr lang="ru-RU" sz="1600" b="1" dirty="0"/>
              <a:t>Тигровый глаз укрепляет здравый смысл, усиливает способность к сосредоточению, активизирует педагогические способности, вовремя направляет своего владельца на полезные дела. Также он помогает женщинам стать хорошими хозяйками, оберегает от коварства конкурентов и от мучений необоснованной ревности.</a:t>
            </a:r>
          </a:p>
        </p:txBody>
      </p:sp>
      <p:sp>
        <p:nvSpPr>
          <p:cNvPr id="4" name="Прямоугольник 3"/>
          <p:cNvSpPr/>
          <p:nvPr/>
        </p:nvSpPr>
        <p:spPr>
          <a:xfrm>
            <a:off x="142844" y="3071810"/>
            <a:ext cx="3571900" cy="2616101"/>
          </a:xfrm>
          <a:prstGeom prst="rect">
            <a:avLst/>
          </a:prstGeom>
        </p:spPr>
        <p:txBody>
          <a:bodyPr wrap="square">
            <a:spAutoFit/>
          </a:bodyPr>
          <a:lstStyle/>
          <a:p>
            <a:r>
              <a:rPr lang="ru-RU" sz="2000" b="1" dirty="0">
                <a:solidFill>
                  <a:srgbClr val="FF0000"/>
                </a:solidFill>
              </a:rPr>
              <a:t>Лечебные свойства</a:t>
            </a:r>
            <a:r>
              <a:rPr lang="ru-RU" dirty="0" smtClean="0"/>
              <a:t/>
            </a:r>
            <a:br>
              <a:rPr lang="ru-RU" dirty="0" smtClean="0"/>
            </a:br>
            <a:r>
              <a:rPr lang="ru-RU" sz="1600" b="1" dirty="0"/>
              <a:t>В народной медицине тигровый глаз считается прекрасным средством для восстановления организма после тяжелых операций. В некоторых странах целители рекомендуют носить на себе украшения из тигрового глаза для профилактики заболеваний.</a:t>
            </a:r>
          </a:p>
        </p:txBody>
      </p:sp>
      <p:sp>
        <p:nvSpPr>
          <p:cNvPr id="6" name="Прямоугольник 5"/>
          <p:cNvSpPr/>
          <p:nvPr/>
        </p:nvSpPr>
        <p:spPr>
          <a:xfrm>
            <a:off x="428596" y="5715016"/>
            <a:ext cx="8215370" cy="646331"/>
          </a:xfrm>
          <a:prstGeom prst="rect">
            <a:avLst/>
          </a:prstGeom>
        </p:spPr>
        <p:txBody>
          <a:bodyPr wrap="square">
            <a:spAutoFit/>
          </a:bodyPr>
          <a:lstStyle/>
          <a:p>
            <a:r>
              <a:rPr lang="ru-RU" b="1" dirty="0">
                <a:solidFill>
                  <a:srgbClr val="0070C0"/>
                </a:solidFill>
              </a:rPr>
              <a:t>Основные месторождения</a:t>
            </a:r>
            <a:r>
              <a:rPr lang="ru-RU" dirty="0">
                <a:solidFill>
                  <a:srgbClr val="0070C0"/>
                </a:solidFill>
              </a:rPr>
              <a:t>: Россия, Индия, Бирма (Мьянма), Австралия, Африка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epic.ru/3428867.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11000"/>
                    </a14:imgEffect>
                    <a14:imgEffect>
                      <a14:brightnessContrast bright="20000" contrast="-20000"/>
                    </a14:imgEffect>
                  </a14:imgLayer>
                </a14:imgProps>
              </a:ext>
              <a:ext uri="{28A0092B-C50C-407E-A947-70E740481C1C}">
                <a14:useLocalDpi xmlns:a14="http://schemas.microsoft.com/office/drawing/2010/main" xmlns="" val="0"/>
              </a:ext>
            </a:extLst>
          </a:blip>
          <a:srcRect l="18843" r="17537"/>
          <a:stretch/>
        </p:blipFill>
        <p:spPr bwMode="auto">
          <a:xfrm>
            <a:off x="7380312" y="3789040"/>
            <a:ext cx="1677906" cy="2952328"/>
          </a:xfrm>
          <a:prstGeom prst="rect">
            <a:avLst/>
          </a:prstGeom>
          <a:pattFill prst="pct60">
            <a:fgClr>
              <a:schemeClr val="tx1">
                <a:lumMod val="75000"/>
                <a:lumOff val="25000"/>
              </a:schemeClr>
            </a:fgClr>
            <a:bgClr>
              <a:schemeClr val="bg1"/>
            </a:bgClr>
          </a:pattFill>
          <a:effectLst>
            <a:glow>
              <a:schemeClr val="accent1">
                <a:alpha val="0"/>
              </a:schemeClr>
            </a:glow>
            <a:reflection endPos="0" dist="50800" dir="5400000" sy="-100000" algn="bl" rotWithShape="0"/>
          </a:effectLst>
        </p:spPr>
      </p:pic>
      <p:sp>
        <p:nvSpPr>
          <p:cNvPr id="7" name="Прямоугольник 6"/>
          <p:cNvSpPr/>
          <p:nvPr/>
        </p:nvSpPr>
        <p:spPr>
          <a:xfrm>
            <a:off x="7308304" y="3789040"/>
            <a:ext cx="1677906" cy="2952328"/>
          </a:xfrm>
          <a:prstGeom prst="rect">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dreamworlds.ru/uploads/posts/2008-01/1200858888_danila.jpg"/>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harpenSoften amount="5000"/>
                    </a14:imgEffect>
                    <a14:imgEffect>
                      <a14:brightnessContrast bright="48000"/>
                    </a14:imgEffect>
                  </a14:imgLayer>
                </a14:imgProps>
              </a:ext>
              <a:ext uri="{28A0092B-C50C-407E-A947-70E740481C1C}">
                <a14:useLocalDpi xmlns:a14="http://schemas.microsoft.com/office/drawing/2010/main" xmlns="" val="0"/>
              </a:ext>
            </a:extLst>
          </a:blip>
          <a:srcRect l="4903" t="2811" r="4214" b="13456"/>
          <a:stretch/>
        </p:blipFill>
        <p:spPr bwMode="auto">
          <a:xfrm>
            <a:off x="107504" y="116632"/>
            <a:ext cx="2762282" cy="1800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11560" y="1988840"/>
            <a:ext cx="6696744" cy="3108543"/>
          </a:xfrm>
          <a:prstGeom prst="rect">
            <a:avLst/>
          </a:prstGeom>
          <a:noFill/>
        </p:spPr>
        <p:txBody>
          <a:bodyPr wrap="square" rtlCol="0">
            <a:spAutoFit/>
          </a:bodyPr>
          <a:lstStyle/>
          <a:p>
            <a:pPr algn="ctr"/>
            <a:r>
              <a:rPr lang="ru-RU" sz="2800" b="1" dirty="0" smtClean="0">
                <a:latin typeface="+mj-lt"/>
                <a:cs typeface="Arial" pitchFamily="34" charset="0"/>
              </a:rPr>
              <a:t>В первую очередь эти камни для меня красивые и загадочные украшения.</a:t>
            </a:r>
          </a:p>
          <a:p>
            <a:pPr algn="ctr"/>
            <a:r>
              <a:rPr lang="ru-RU" sz="2800" b="1" dirty="0" smtClean="0">
                <a:latin typeface="+mj-lt"/>
                <a:cs typeface="Arial" pitchFamily="34" charset="0"/>
              </a:rPr>
              <a:t> Может быть в будущем я пойду учиться в институт и стану знаменитым геологом. И тогда открою много новых минералов и много новых свойств минералов полезных для всех людей. </a:t>
            </a:r>
          </a:p>
        </p:txBody>
      </p:sp>
      <p:sp>
        <p:nvSpPr>
          <p:cNvPr id="2" name="Прямоугольник 1"/>
          <p:cNvSpPr/>
          <p:nvPr/>
        </p:nvSpPr>
        <p:spPr>
          <a:xfrm>
            <a:off x="108018" y="116632"/>
            <a:ext cx="2762282" cy="1800200"/>
          </a:xfrm>
          <a:prstGeom prst="rect">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797" y="5543873"/>
            <a:ext cx="1402896" cy="115212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вал 2"/>
          <p:cNvSpPr/>
          <p:nvPr/>
        </p:nvSpPr>
        <p:spPr>
          <a:xfrm>
            <a:off x="143373" y="5581973"/>
            <a:ext cx="1316698" cy="1034429"/>
          </a:xfrm>
          <a:prstGeom prst="ellipse">
            <a:avLst/>
          </a:prstGeom>
          <a:solidFill>
            <a:srgbClr val="00B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16359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www.ncwcom.com/~jones/Geology/pictures/pink.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5004048" y="2429702"/>
            <a:ext cx="1747779" cy="104122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797" y="5543873"/>
            <a:ext cx="1402896" cy="115212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вал 2"/>
          <p:cNvSpPr/>
          <p:nvPr/>
        </p:nvSpPr>
        <p:spPr>
          <a:xfrm>
            <a:off x="143373" y="5581973"/>
            <a:ext cx="1316698" cy="1034429"/>
          </a:xfrm>
          <a:prstGeom prst="ellipse">
            <a:avLst/>
          </a:prstGeom>
          <a:solidFill>
            <a:srgbClr val="00B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305512" y="476672"/>
            <a:ext cx="8658975" cy="4165436"/>
          </a:xfrm>
          <a:prstGeom prst="rect">
            <a:avLst/>
          </a:prstGeom>
          <a:noFill/>
        </p:spPr>
        <p:txBody>
          <a:bodyPr wrap="square" rtlCol="0">
            <a:spAutoFit/>
          </a:bodyPr>
          <a:lstStyle/>
          <a:p>
            <a:pPr algn="just"/>
            <a:r>
              <a:rPr lang="ru-RU" sz="2000" b="1" dirty="0">
                <a:cs typeface="Arial" pitchFamily="34" charset="0"/>
              </a:rPr>
              <a:t>	</a:t>
            </a:r>
            <a:r>
              <a:rPr lang="ru-RU" sz="2000" b="1" dirty="0" smtClean="0">
                <a:cs typeface="Arial" pitchFamily="34" charset="0"/>
              </a:rPr>
              <a:t>Изучая минералы, я узнал, что такое драгоценные камни, минералы, горные породы и окаменелости. </a:t>
            </a:r>
          </a:p>
          <a:p>
            <a:pPr algn="just"/>
            <a:r>
              <a:rPr lang="ru-RU" sz="2000" b="1" dirty="0" smtClean="0">
                <a:cs typeface="Arial" pitchFamily="34" charset="0"/>
              </a:rPr>
              <a:t>	Я думаю, для того, чтобы люди различали разные минералы, их разделили на группы по твердости, блеску и цвету черты.</a:t>
            </a:r>
          </a:p>
          <a:p>
            <a:pPr algn="just"/>
            <a:r>
              <a:rPr lang="ru-RU" sz="2000" b="1" dirty="0">
                <a:cs typeface="Arial" pitchFamily="34" charset="0"/>
              </a:rPr>
              <a:t>	</a:t>
            </a:r>
            <a:r>
              <a:rPr lang="ru-RU" sz="2000" b="1" dirty="0" smtClean="0">
                <a:cs typeface="Arial" pitchFamily="34" charset="0"/>
              </a:rPr>
              <a:t>Различают разные семейства, например, семейство кварца.</a:t>
            </a:r>
          </a:p>
          <a:p>
            <a:pPr algn="just"/>
            <a:r>
              <a:rPr lang="ru-RU" sz="2000" b="1" dirty="0">
                <a:cs typeface="Arial" pitchFamily="34" charset="0"/>
              </a:rPr>
              <a:t>	</a:t>
            </a:r>
            <a:endParaRPr lang="ru-RU" sz="2000" b="1" dirty="0" smtClean="0">
              <a:cs typeface="Arial" pitchFamily="34" charset="0"/>
            </a:endParaRPr>
          </a:p>
          <a:p>
            <a:pPr algn="just"/>
            <a:r>
              <a:rPr lang="ru-RU" sz="2000" b="1" dirty="0" smtClean="0">
                <a:cs typeface="Arial" pitchFamily="34" charset="0"/>
              </a:rPr>
              <a:t>Минералы ищут и собирают не только </a:t>
            </a:r>
          </a:p>
          <a:p>
            <a:pPr algn="just"/>
            <a:r>
              <a:rPr lang="ru-RU" sz="2000" b="1" dirty="0" smtClean="0">
                <a:cs typeface="Arial" pitchFamily="34" charset="0"/>
              </a:rPr>
              <a:t>для того,  чтобы разбогатеть, а для того,</a:t>
            </a:r>
          </a:p>
          <a:p>
            <a:pPr algn="just"/>
            <a:r>
              <a:rPr lang="ru-RU" sz="2000" b="1" dirty="0" smtClean="0">
                <a:cs typeface="Arial" pitchFamily="34" charset="0"/>
              </a:rPr>
              <a:t>чтобы изучать и открывать их </a:t>
            </a:r>
          </a:p>
          <a:p>
            <a:pPr algn="just"/>
            <a:r>
              <a:rPr lang="ru-RU" sz="2000" b="1" dirty="0" smtClean="0">
                <a:cs typeface="Arial" pitchFamily="34" charset="0"/>
              </a:rPr>
              <a:t>назначение.</a:t>
            </a:r>
          </a:p>
          <a:p>
            <a:pPr algn="just"/>
            <a:endParaRPr lang="ru-RU" sz="2000" b="1" dirty="0" smtClean="0">
              <a:cs typeface="Arial" pitchFamily="34" charset="0"/>
            </a:endParaRPr>
          </a:p>
          <a:p>
            <a:pPr algn="just"/>
            <a:r>
              <a:rPr lang="ru-RU" sz="2000" b="1" dirty="0" smtClean="0">
                <a:cs typeface="Arial" pitchFamily="34" charset="0"/>
              </a:rPr>
              <a:t>На нашей планете существуют как широко                          </a:t>
            </a:r>
            <a:r>
              <a:rPr lang="ru-RU" b="1" i="1" dirty="0" smtClean="0">
                <a:cs typeface="Arial" pitchFamily="34" charset="0"/>
              </a:rPr>
              <a:t>Семейство кварца</a:t>
            </a:r>
          </a:p>
          <a:p>
            <a:pPr algn="just"/>
            <a:r>
              <a:rPr lang="ru-RU" sz="2000" b="1" dirty="0" smtClean="0">
                <a:cs typeface="Arial" pitchFamily="34" charset="0"/>
              </a:rPr>
              <a:t>распространенные минералы, так и очень редкие.</a:t>
            </a:r>
            <a:endParaRPr lang="ru-RU" sz="2000" b="1" dirty="0">
              <a:cs typeface="Arial" pitchFamily="34" charset="0"/>
            </a:endParaRPr>
          </a:p>
        </p:txBody>
      </p:sp>
      <p:pic>
        <p:nvPicPr>
          <p:cNvPr id="3078" name="Picture 6" descr="http://www.yastalker.com/uploads_user/9000/8987/196987.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6286512" y="4857760"/>
            <a:ext cx="878765"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lemill.net/content/pieces/uppiece.2009-12-08.7859737823/image_large"/>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7429520" y="4857760"/>
            <a:ext cx="962466" cy="1243637"/>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http://www.forumimage.ru/uploads/20130108/135763562616538475.jpg"/>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7500958" y="2571744"/>
            <a:ext cx="1436738" cy="1400265"/>
          </a:xfrm>
          <a:prstGeom prst="rect">
            <a:avLst/>
          </a:prstGeom>
          <a:noFill/>
          <a:extLst>
            <a:ext uri="{909E8E84-426E-40DD-AFC4-6F175D3DCCD1}">
              <a14:hiddenFill xmlns:a14="http://schemas.microsoft.com/office/drawing/2010/main" xmlns="">
                <a:solidFill>
                  <a:srgbClr val="FFFFFF"/>
                </a:solidFill>
              </a14:hiddenFill>
            </a:ext>
          </a:extLst>
        </p:spPr>
      </p:pic>
      <p:pic>
        <p:nvPicPr>
          <p:cNvPr id="3086" name="Picture 14" descr="http://samoe-samaya.ru/wp-content/uploads/2012/11/%D0%A1%D0%B0%D0%BC%D1%8B%D0%B9-%D1%80%D0%B5%D0%B4%D0%BA%D0%B8%D0%B9-%D0%BC%D0%B8%D0%BD%D0%B5%D1%80%D0%B0%D0%BB.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1836082" y="5012586"/>
            <a:ext cx="2184971" cy="12967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88" name="Picture 16" descr="http://pu9.proffi95.ru/images/photos/medium/bec4354e3ba362103c381e8114420ad4.jpg"/>
          <p:cNvPicPr>
            <a:picLocks noChangeAspect="1" noChangeArrowheads="1"/>
          </p:cNvPicPr>
          <p:nvPr/>
        </p:nvPicPr>
        <p:blipFill rotWithShape="1">
          <a:blip r:embed="rId8" cstate="email">
            <a:extLst>
              <a:ext uri="{28A0092B-C50C-407E-A947-70E740481C1C}">
                <a14:useLocalDpi xmlns:a14="http://schemas.microsoft.com/office/drawing/2010/main" xmlns=""/>
              </a:ext>
            </a:extLst>
          </a:blip>
          <a:srcRect/>
          <a:stretch/>
        </p:blipFill>
        <p:spPr bwMode="auto">
          <a:xfrm>
            <a:off x="2744327" y="5735473"/>
            <a:ext cx="2259721" cy="768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343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1571612"/>
            <a:ext cx="8143932" cy="5970865"/>
          </a:xfrm>
          <a:prstGeom prst="rect">
            <a:avLst/>
          </a:prstGeom>
        </p:spPr>
        <p:txBody>
          <a:bodyPr wrap="square">
            <a:spAutoFit/>
          </a:bodyPr>
          <a:lstStyle/>
          <a:p>
            <a:endParaRPr lang="ru-RU" sz="2000" b="1" dirty="0" smtClean="0"/>
          </a:p>
          <a:p>
            <a:endParaRPr lang="ru-RU" sz="2000" b="1" dirty="0" smtClean="0"/>
          </a:p>
          <a:p>
            <a:endParaRPr lang="ru-RU" sz="2000" b="1" dirty="0"/>
          </a:p>
          <a:p>
            <a:endParaRPr lang="ru-RU" sz="2000" b="1" dirty="0" smtClean="0"/>
          </a:p>
          <a:p>
            <a:endParaRPr lang="ru-RU" sz="2000" b="1" dirty="0"/>
          </a:p>
          <a:p>
            <a:r>
              <a:rPr lang="ru-RU" sz="2000" b="1" dirty="0" smtClean="0">
                <a:solidFill>
                  <a:srgbClr val="FF0000"/>
                </a:solidFill>
              </a:rPr>
              <a:t>Цель </a:t>
            </a:r>
            <a:r>
              <a:rPr lang="ru-RU" sz="2000" b="1" dirty="0">
                <a:solidFill>
                  <a:srgbClr val="FF0000"/>
                </a:solidFill>
              </a:rPr>
              <a:t>моего исследования</a:t>
            </a:r>
            <a:r>
              <a:rPr lang="ru-RU" b="1" dirty="0"/>
              <a:t> – узнать ответы на возникшие вопросы.</a:t>
            </a:r>
          </a:p>
          <a:p>
            <a:r>
              <a:rPr lang="ru-RU" sz="2000" b="1" dirty="0">
                <a:solidFill>
                  <a:srgbClr val="FF0000"/>
                </a:solidFill>
              </a:rPr>
              <a:t>Задачи работы:</a:t>
            </a:r>
          </a:p>
          <a:p>
            <a:r>
              <a:rPr lang="ru-RU" b="1" dirty="0"/>
              <a:t>изучить литературу о минералах;</a:t>
            </a:r>
          </a:p>
          <a:p>
            <a:r>
              <a:rPr lang="ru-RU" b="1" dirty="0"/>
              <a:t>выяснить, как образовались минералы на Земле;</a:t>
            </a:r>
          </a:p>
          <a:p>
            <a:r>
              <a:rPr lang="ru-RU" b="1" dirty="0"/>
              <a:t>сколько существует различных минералов;</a:t>
            </a:r>
          </a:p>
          <a:p>
            <a:r>
              <a:rPr lang="ru-RU" b="1" dirty="0"/>
              <a:t>установить, где можно найти минералы для коллекции.</a:t>
            </a:r>
          </a:p>
          <a:p>
            <a:r>
              <a:rPr lang="ru-RU" sz="2000" b="1" dirty="0">
                <a:solidFill>
                  <a:srgbClr val="FF0000"/>
                </a:solidFill>
              </a:rPr>
              <a:t>Методы исследования:</a:t>
            </a:r>
          </a:p>
          <a:p>
            <a:r>
              <a:rPr lang="ru-RU" b="1" dirty="0" smtClean="0"/>
              <a:t>изучение </a:t>
            </a:r>
            <a:r>
              <a:rPr lang="ru-RU" b="1" dirty="0"/>
              <a:t>литературы,</a:t>
            </a:r>
          </a:p>
          <a:p>
            <a:r>
              <a:rPr lang="ru-RU" b="1" dirty="0"/>
              <a:t>обращение к компьютеру,</a:t>
            </a:r>
          </a:p>
          <a:p>
            <a:r>
              <a:rPr lang="ru-RU" b="1" dirty="0" smtClean="0"/>
              <a:t>наблюдение</a:t>
            </a:r>
            <a:r>
              <a:rPr lang="ru-RU" b="1" dirty="0"/>
              <a:t>,</a:t>
            </a:r>
          </a:p>
          <a:p>
            <a:r>
              <a:rPr lang="ru-RU" b="1" dirty="0"/>
              <a:t>исследование образцов из коллекции</a:t>
            </a:r>
            <a:r>
              <a:rPr lang="ru-RU" b="1" dirty="0" smtClean="0"/>
              <a:t>.</a:t>
            </a:r>
          </a:p>
          <a:p>
            <a:endParaRPr lang="ru-RU" sz="2000" dirty="0"/>
          </a:p>
          <a:p>
            <a:endParaRPr lang="ru-RU" sz="2000" dirty="0" smtClean="0"/>
          </a:p>
          <a:p>
            <a:endParaRPr lang="ru-RU" sz="2000" dirty="0"/>
          </a:p>
          <a:p>
            <a:endParaRPr lang="ru-RU" sz="2000" dirty="0"/>
          </a:p>
        </p:txBody>
      </p:sp>
      <p:sp>
        <p:nvSpPr>
          <p:cNvPr id="3" name="Прямоугольник 2"/>
          <p:cNvSpPr/>
          <p:nvPr/>
        </p:nvSpPr>
        <p:spPr>
          <a:xfrm>
            <a:off x="642910" y="0"/>
            <a:ext cx="7500990" cy="2831544"/>
          </a:xfrm>
          <a:prstGeom prst="rect">
            <a:avLst/>
          </a:prstGeom>
        </p:spPr>
        <p:txBody>
          <a:bodyPr wrap="square">
            <a:spAutoFit/>
          </a:bodyPr>
          <a:lstStyle/>
          <a:p>
            <a:r>
              <a:rPr lang="ru-RU" b="1" dirty="0"/>
              <a:t>Я </a:t>
            </a:r>
            <a:r>
              <a:rPr lang="ru-RU" sz="1600" b="1" dirty="0"/>
              <a:t>выбрал эту тему, потому, что мне всегда нравились камни. Когда я был маленький, я набирал их полные карманы и носил домой. Я складывал их в коробочки, подолгу рассматривал, играл с ними. В песке, у реки или на дороге, я </a:t>
            </a:r>
            <a:r>
              <a:rPr lang="ru-RU" sz="1600" b="1" dirty="0" smtClean="0"/>
              <a:t>все время</a:t>
            </a:r>
            <a:r>
              <a:rPr lang="ru-RU" sz="1600" b="1" dirty="0"/>
              <a:t> искал красивые и необычные камни. Мне было очень интересно, почему все камни разные, не похожи друг на друга? Откуда вообще берутся камни? Где найти настоящий минерал, и можно ли найти его под ногами? Что, если на Земле не будет минералов? А бывают ли съедобные минералы? Раньше я думал, что какой-то вулкан выкидывает камни наружу, когда я сплю. Или какая-то сила выталкивает их из-под земли.</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429388" y="3500438"/>
            <a:ext cx="2714612" cy="335756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797" y="5543873"/>
            <a:ext cx="1402896" cy="115212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вал 2"/>
          <p:cNvSpPr/>
          <p:nvPr/>
        </p:nvSpPr>
        <p:spPr>
          <a:xfrm>
            <a:off x="143373" y="5581973"/>
            <a:ext cx="1316698" cy="1034429"/>
          </a:xfrm>
          <a:prstGeom prst="ellipse">
            <a:avLst/>
          </a:prstGeom>
          <a:solidFill>
            <a:srgbClr val="00B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305512" y="797923"/>
            <a:ext cx="8658975" cy="1938992"/>
          </a:xfrm>
          <a:prstGeom prst="rect">
            <a:avLst/>
          </a:prstGeom>
          <a:noFill/>
        </p:spPr>
        <p:txBody>
          <a:bodyPr wrap="square" rtlCol="0">
            <a:spAutoFit/>
          </a:bodyPr>
          <a:lstStyle/>
          <a:p>
            <a:pPr algn="just"/>
            <a:r>
              <a:rPr lang="ru-RU" sz="2000" b="1" dirty="0">
                <a:cs typeface="Arial" pitchFamily="34" charset="0"/>
              </a:rPr>
              <a:t>	</a:t>
            </a:r>
            <a:r>
              <a:rPr lang="ru-RU" sz="2000" b="1" dirty="0" smtClean="0">
                <a:cs typeface="Arial" pitchFamily="34" charset="0"/>
              </a:rPr>
              <a:t>В моей коллекций уже 17 минералов разного вида и формы. Конечно, сейчас для меня самое интересное свойство минерала - это его красота. Я удивляюсь, как в природе могут образовываться такие разные и красивые кристаллы.</a:t>
            </a:r>
          </a:p>
          <a:p>
            <a:pPr algn="just"/>
            <a:r>
              <a:rPr lang="ru-RU" sz="2000" b="1" dirty="0" smtClean="0">
                <a:cs typeface="Arial" pitchFamily="34" charset="0"/>
              </a:rPr>
              <a:t>	Самые красивые в моей коллекции</a:t>
            </a:r>
            <a:r>
              <a:rPr lang="en-US" sz="2000" b="1" dirty="0" smtClean="0">
                <a:cs typeface="Arial" pitchFamily="34" charset="0"/>
              </a:rPr>
              <a:t>:</a:t>
            </a:r>
          </a:p>
          <a:p>
            <a:pPr algn="just"/>
            <a:endParaRPr lang="ru-RU" sz="2000" b="1" dirty="0">
              <a:cs typeface="Arial" pitchFamily="34" charset="0"/>
            </a:endParaRPr>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458281" y="3356992"/>
            <a:ext cx="2118823" cy="201622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2688718" y="3599657"/>
            <a:ext cx="3375784" cy="25202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descr="http://logos.svet999.ru/content/minerals/labrador.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188327" y="3351235"/>
            <a:ext cx="2269786" cy="241505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816245" y="2933328"/>
            <a:ext cx="1448543" cy="400110"/>
          </a:xfrm>
          <a:prstGeom prst="rect">
            <a:avLst/>
          </a:prstGeom>
          <a:noFill/>
        </p:spPr>
        <p:txBody>
          <a:bodyPr wrap="square" rtlCol="0">
            <a:spAutoFit/>
          </a:bodyPr>
          <a:lstStyle/>
          <a:p>
            <a:pPr algn="ctr"/>
            <a:r>
              <a:rPr lang="ru-RU" sz="2000" b="1" dirty="0" smtClean="0">
                <a:cs typeface="Arial" pitchFamily="34" charset="0"/>
              </a:rPr>
              <a:t>Аметист</a:t>
            </a:r>
            <a:endParaRPr lang="ru-RU" sz="2000" b="1" dirty="0">
              <a:cs typeface="Arial" pitchFamily="34" charset="0"/>
            </a:endParaRPr>
          </a:p>
        </p:txBody>
      </p:sp>
      <p:sp>
        <p:nvSpPr>
          <p:cNvPr id="17" name="TextBox 16"/>
          <p:cNvSpPr txBox="1"/>
          <p:nvPr/>
        </p:nvSpPr>
        <p:spPr>
          <a:xfrm>
            <a:off x="3538382" y="3133383"/>
            <a:ext cx="2105188" cy="400110"/>
          </a:xfrm>
          <a:prstGeom prst="rect">
            <a:avLst/>
          </a:prstGeom>
          <a:noFill/>
        </p:spPr>
        <p:txBody>
          <a:bodyPr wrap="square" rtlCol="0">
            <a:spAutoFit/>
          </a:bodyPr>
          <a:lstStyle/>
          <a:p>
            <a:pPr algn="ctr"/>
            <a:r>
              <a:rPr lang="ru-RU" sz="2000" b="1" dirty="0" smtClean="0">
                <a:cs typeface="Arial" pitchFamily="34" charset="0"/>
              </a:rPr>
              <a:t>Халькопирит</a:t>
            </a:r>
            <a:endParaRPr lang="ru-RU" sz="2000" b="1" dirty="0">
              <a:cs typeface="Arial" pitchFamily="34" charset="0"/>
            </a:endParaRPr>
          </a:p>
        </p:txBody>
      </p:sp>
      <p:sp>
        <p:nvSpPr>
          <p:cNvPr id="18" name="TextBox 17"/>
          <p:cNvSpPr txBox="1"/>
          <p:nvPr/>
        </p:nvSpPr>
        <p:spPr>
          <a:xfrm>
            <a:off x="6484992" y="2958128"/>
            <a:ext cx="1676455" cy="400110"/>
          </a:xfrm>
          <a:prstGeom prst="rect">
            <a:avLst/>
          </a:prstGeom>
          <a:noFill/>
        </p:spPr>
        <p:txBody>
          <a:bodyPr wrap="square" rtlCol="0">
            <a:spAutoFit/>
          </a:bodyPr>
          <a:lstStyle/>
          <a:p>
            <a:pPr algn="ctr"/>
            <a:r>
              <a:rPr lang="ru-RU" sz="2000" b="1" dirty="0" smtClean="0">
                <a:cs typeface="Arial" pitchFamily="34" charset="0"/>
              </a:rPr>
              <a:t>Лабрадор</a:t>
            </a:r>
            <a:endParaRPr lang="ru-RU" sz="2000" b="1" dirty="0">
              <a:cs typeface="Arial" pitchFamily="34" charset="0"/>
            </a:endParaRPr>
          </a:p>
        </p:txBody>
      </p:sp>
    </p:spTree>
    <p:extLst>
      <p:ext uri="{BB962C8B-B14F-4D97-AF65-F5344CB8AC3E}">
        <p14:creationId xmlns:p14="http://schemas.microsoft.com/office/powerpoint/2010/main" xmlns="" val="436177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8712968" cy="523220"/>
          </a:xfrm>
          <a:prstGeom prst="rect">
            <a:avLst/>
          </a:prstGeom>
          <a:noFill/>
        </p:spPr>
        <p:txBody>
          <a:bodyPr wrap="square" rtlCol="0">
            <a:spAutoFit/>
          </a:bodyPr>
          <a:lstStyle/>
          <a:p>
            <a:pPr algn="ctr"/>
            <a:r>
              <a:rPr lang="ru-RU" sz="2800" b="1" dirty="0" smtClean="0">
                <a:cs typeface="Arial" pitchFamily="34" charset="0"/>
              </a:rPr>
              <a:t>На фото представлена все кристаллы моей коллекций</a:t>
            </a:r>
            <a:endParaRPr lang="ru-RU" sz="2800" b="1" dirty="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897" y="5517232"/>
            <a:ext cx="1402896" cy="115212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вал 2"/>
          <p:cNvSpPr/>
          <p:nvPr/>
        </p:nvSpPr>
        <p:spPr>
          <a:xfrm>
            <a:off x="169996" y="5576081"/>
            <a:ext cx="1316698" cy="1034429"/>
          </a:xfrm>
          <a:prstGeom prst="ellipse">
            <a:avLst/>
          </a:prstGeom>
          <a:solidFill>
            <a:srgbClr val="00B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Дом\Desktop\20140322_095958.jpg"/>
          <p:cNvPicPr>
            <a:picLocks noChangeAspect="1" noChangeArrowheads="1"/>
          </p:cNvPicPr>
          <p:nvPr/>
        </p:nvPicPr>
        <p:blipFill>
          <a:blip r:embed="rId3" cstate="print"/>
          <a:srcRect/>
          <a:stretch>
            <a:fillRect/>
          </a:stretch>
        </p:blipFill>
        <p:spPr bwMode="auto">
          <a:xfrm>
            <a:off x="714348" y="1142984"/>
            <a:ext cx="7446254" cy="4429156"/>
          </a:xfrm>
          <a:prstGeom prst="rect">
            <a:avLst/>
          </a:prstGeom>
          <a:noFill/>
        </p:spPr>
      </p:pic>
    </p:spTree>
    <p:extLst>
      <p:ext uri="{BB962C8B-B14F-4D97-AF65-F5344CB8AC3E}">
        <p14:creationId xmlns:p14="http://schemas.microsoft.com/office/powerpoint/2010/main" xmlns="" val="1662447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8712968" cy="1077218"/>
          </a:xfrm>
          <a:prstGeom prst="rect">
            <a:avLst/>
          </a:prstGeom>
          <a:noFill/>
        </p:spPr>
        <p:txBody>
          <a:bodyPr wrap="square" rtlCol="0">
            <a:spAutoFit/>
          </a:bodyPr>
          <a:lstStyle/>
          <a:p>
            <a:pPr algn="ctr"/>
            <a:r>
              <a:rPr lang="ru-RU" sz="3200" b="1" dirty="0" smtClean="0">
                <a:cs typeface="Arial" pitchFamily="34" charset="0"/>
              </a:rPr>
              <a:t>Некоторые минералы обладают лечебными свойствами </a:t>
            </a:r>
            <a:endParaRPr lang="ru-RU" sz="3200" b="1" dirty="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897" y="5517232"/>
            <a:ext cx="1402896" cy="115212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вал 2"/>
          <p:cNvSpPr/>
          <p:nvPr/>
        </p:nvSpPr>
        <p:spPr>
          <a:xfrm>
            <a:off x="182696" y="5555332"/>
            <a:ext cx="1316698" cy="1034429"/>
          </a:xfrm>
          <a:prstGeom prst="ellipse">
            <a:avLst/>
          </a:prstGeom>
          <a:solidFill>
            <a:srgbClr val="00B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26897" y="1340768"/>
            <a:ext cx="3475442" cy="2880319"/>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descr="http://images.vfl.ru/ii/1361729069/cbc27b49/1826417.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014679" y="4496137"/>
            <a:ext cx="2952328" cy="236186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563888" y="1412776"/>
            <a:ext cx="5256584" cy="3170099"/>
          </a:xfrm>
          <a:prstGeom prst="rect">
            <a:avLst/>
          </a:prstGeom>
          <a:noFill/>
        </p:spPr>
        <p:txBody>
          <a:bodyPr wrap="square" rtlCol="0">
            <a:spAutoFit/>
          </a:bodyPr>
          <a:lstStyle/>
          <a:p>
            <a:pPr algn="ctr"/>
            <a:r>
              <a:rPr lang="ru-RU" sz="2000" b="1" dirty="0" smtClean="0"/>
              <a:t>АМЕТИСТ - камень</a:t>
            </a:r>
            <a:r>
              <a:rPr lang="ru-RU" sz="2000" b="1" dirty="0"/>
              <a:t>, бывший некогда </a:t>
            </a:r>
            <a:endParaRPr lang="ru-RU" sz="2000" b="1" dirty="0" smtClean="0"/>
          </a:p>
          <a:p>
            <a:pPr algn="ctr"/>
            <a:r>
              <a:rPr lang="ru-RU" sz="2000" b="1" dirty="0" smtClean="0"/>
              <a:t>прекрасной </a:t>
            </a:r>
            <a:r>
              <a:rPr lang="ru-RU" sz="2000" b="1" dirty="0"/>
              <a:t>нимфой</a:t>
            </a:r>
            <a:r>
              <a:rPr lang="ru-RU" sz="2000" dirty="0"/>
              <a:t/>
            </a:r>
            <a:br>
              <a:rPr lang="ru-RU" sz="2000" dirty="0"/>
            </a:br>
            <a:r>
              <a:rPr lang="ru-RU" sz="2000" dirty="0"/>
              <a:t>Легенда гласит, что бог вина Дионис влюбился в </a:t>
            </a:r>
            <a:r>
              <a:rPr lang="ru-RU" sz="2000" dirty="0" smtClean="0"/>
              <a:t>нимфу </a:t>
            </a:r>
            <a:r>
              <a:rPr lang="ru-RU" sz="2000" dirty="0"/>
              <a:t>по имени Аметес и стал преследовать ее. Чтобы избавить несчастную нимфу от Диониса, богиня Артемис превратила ее в прекрасный драгоценный камень. Когда Дионис понял, что сотворил с Аметес, он раскаялся </a:t>
            </a:r>
            <a:r>
              <a:rPr lang="ru-RU" sz="2000" dirty="0" smtClean="0"/>
              <a:t>и </a:t>
            </a:r>
            <a:r>
              <a:rPr lang="ru-RU" sz="2000" dirty="0"/>
              <a:t>окропил камень вином</a:t>
            </a:r>
            <a:r>
              <a:rPr lang="ru-RU" sz="2000" dirty="0" smtClean="0"/>
              <a:t>, что </a:t>
            </a:r>
            <a:r>
              <a:rPr lang="ru-RU" sz="2000" dirty="0"/>
              <a:t>и придало аметисту </a:t>
            </a:r>
            <a:r>
              <a:rPr lang="ru-RU" sz="2000" dirty="0" smtClean="0"/>
              <a:t>его </a:t>
            </a:r>
            <a:r>
              <a:rPr lang="ru-RU" sz="2000" dirty="0"/>
              <a:t>особый </a:t>
            </a:r>
            <a:r>
              <a:rPr lang="ru-RU" sz="2000" dirty="0" smtClean="0"/>
              <a:t>цвет.</a:t>
            </a:r>
            <a:endParaRPr lang="ru-RU" sz="2000" b="1" dirty="0">
              <a:cs typeface="Arial" pitchFamily="34" charset="0"/>
            </a:endParaRPr>
          </a:p>
        </p:txBody>
      </p:sp>
      <p:sp>
        <p:nvSpPr>
          <p:cNvPr id="11" name="TextBox 10"/>
          <p:cNvSpPr txBox="1"/>
          <p:nvPr/>
        </p:nvSpPr>
        <p:spPr>
          <a:xfrm>
            <a:off x="2195736" y="5237904"/>
            <a:ext cx="2958193"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wrap="square" rtlCol="0">
            <a:spAutoFit/>
          </a:bodyPr>
          <a:lstStyle/>
          <a:p>
            <a:pPr algn="ctr"/>
            <a:r>
              <a:rPr lang="ru-RU" sz="2000" dirty="0" smtClean="0"/>
              <a:t>На протяжении веков разные религии и культы считали аметист духовным камнем</a:t>
            </a:r>
            <a:endParaRPr lang="ru-RU" sz="2000" b="1" dirty="0">
              <a:cs typeface="Arial" pitchFamily="34" charset="0"/>
            </a:endParaRPr>
          </a:p>
        </p:txBody>
      </p:sp>
    </p:spTree>
    <p:extLst>
      <p:ext uri="{BB962C8B-B14F-4D97-AF65-F5344CB8AC3E}">
        <p14:creationId xmlns:p14="http://schemas.microsoft.com/office/powerpoint/2010/main" xmlns="" val="1164150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8712968" cy="584775"/>
          </a:xfrm>
          <a:prstGeom prst="rect">
            <a:avLst/>
          </a:prstGeom>
          <a:noFill/>
        </p:spPr>
        <p:txBody>
          <a:bodyPr wrap="square" rtlCol="0">
            <a:spAutoFit/>
          </a:bodyPr>
          <a:lstStyle/>
          <a:p>
            <a:pPr algn="ctr"/>
            <a:r>
              <a:rPr lang="ru-RU" sz="3200" b="1" dirty="0" smtClean="0">
                <a:cs typeface="Arial" pitchFamily="34" charset="0"/>
              </a:rPr>
              <a:t> </a:t>
            </a:r>
            <a:endParaRPr lang="ru-RU" sz="3200" b="1" dirty="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897" y="5517232"/>
            <a:ext cx="1402896" cy="115212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вал 2"/>
          <p:cNvSpPr/>
          <p:nvPr/>
        </p:nvSpPr>
        <p:spPr>
          <a:xfrm>
            <a:off x="182696" y="5555332"/>
            <a:ext cx="1316698" cy="1034429"/>
          </a:xfrm>
          <a:prstGeom prst="ellipse">
            <a:avLst/>
          </a:prstGeom>
          <a:solidFill>
            <a:srgbClr val="00B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563888" y="476672"/>
            <a:ext cx="5256584" cy="3539430"/>
          </a:xfrm>
          <a:prstGeom prst="rect">
            <a:avLst/>
          </a:prstGeom>
          <a:noFill/>
        </p:spPr>
        <p:txBody>
          <a:bodyPr wrap="square" rtlCol="0">
            <a:spAutoFit/>
          </a:bodyPr>
          <a:lstStyle/>
          <a:p>
            <a:pPr algn="ctr"/>
            <a:r>
              <a:rPr lang="ru-RU" sz="2800" b="1" dirty="0" smtClean="0"/>
              <a:t>Обсидиан – магический камень. </a:t>
            </a:r>
            <a:r>
              <a:rPr lang="ru-RU" sz="2800" dirty="0"/>
              <a:t/>
            </a:r>
            <a:br>
              <a:rPr lang="ru-RU" sz="2800" dirty="0"/>
            </a:br>
            <a:r>
              <a:rPr lang="ru-RU" sz="2800" dirty="0"/>
              <a:t>Эллины узнали этот камень благодаря знаменитому воину </a:t>
            </a:r>
            <a:r>
              <a:rPr lang="ru-RU" sz="2800" dirty="0" err="1"/>
              <a:t>Обсиану</a:t>
            </a:r>
            <a:r>
              <a:rPr lang="ru-RU" sz="2800" dirty="0"/>
              <a:t>, который привез </a:t>
            </a:r>
            <a:r>
              <a:rPr lang="ru-RU" sz="2800" dirty="0" smtClean="0"/>
              <a:t>его в </a:t>
            </a:r>
            <a:r>
              <a:rPr lang="ru-RU" sz="2800" dirty="0"/>
              <a:t>столицу Римской империи, по его имени они и были названы. По своей структуре – это </a:t>
            </a:r>
            <a:r>
              <a:rPr lang="ru-RU" sz="2800" dirty="0" smtClean="0"/>
              <a:t>вулканическое стекло.</a:t>
            </a:r>
            <a:endParaRPr lang="ru-RU" sz="2800" b="1" dirty="0">
              <a:cs typeface="Arial" pitchFamily="34" charset="0"/>
            </a:endParaRPr>
          </a:p>
        </p:txBody>
      </p:sp>
      <p:sp>
        <p:nvSpPr>
          <p:cNvPr id="11" name="TextBox 10"/>
          <p:cNvSpPr txBox="1"/>
          <p:nvPr/>
        </p:nvSpPr>
        <p:spPr>
          <a:xfrm>
            <a:off x="2071669" y="4500570"/>
            <a:ext cx="3571901" cy="23083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p:spPr>
        <p:txBody>
          <a:bodyPr wrap="square" rtlCol="0">
            <a:spAutoFit/>
          </a:bodyPr>
          <a:lstStyle/>
          <a:p>
            <a:pPr algn="ctr"/>
            <a:r>
              <a:rPr lang="ru-RU" dirty="0"/>
              <a:t>Индусы верили, что </a:t>
            </a:r>
            <a:r>
              <a:rPr lang="ru-RU" dirty="0" smtClean="0"/>
              <a:t>обсидиан </a:t>
            </a:r>
            <a:r>
              <a:rPr lang="ru-RU" dirty="0"/>
              <a:t>является своеобразным </a:t>
            </a:r>
            <a:endParaRPr lang="ru-RU" dirty="0" smtClean="0"/>
          </a:p>
          <a:p>
            <a:pPr algn="ctr"/>
            <a:r>
              <a:rPr lang="ru-RU" dirty="0" smtClean="0"/>
              <a:t>камнем-очистителем для </a:t>
            </a:r>
          </a:p>
          <a:p>
            <a:pPr algn="ctr"/>
            <a:r>
              <a:rPr lang="ru-RU" dirty="0" smtClean="0"/>
              <a:t>заряда тела энергией. </a:t>
            </a:r>
          </a:p>
          <a:p>
            <a:pPr algn="ctr"/>
            <a:r>
              <a:rPr lang="ru-RU" dirty="0" smtClean="0"/>
              <a:t>Носимые </a:t>
            </a:r>
            <a:r>
              <a:rPr lang="ru-RU" dirty="0"/>
              <a:t>на шее украшения из обсидиана нормализуют работу </a:t>
            </a:r>
            <a:r>
              <a:rPr lang="ru-RU" dirty="0" smtClean="0"/>
              <a:t>всего организма, </a:t>
            </a:r>
            <a:r>
              <a:rPr lang="ru-RU" dirty="0"/>
              <a:t>а также повышают </a:t>
            </a:r>
            <a:r>
              <a:rPr lang="ru-RU" dirty="0" smtClean="0"/>
              <a:t>иммунитет человека.</a:t>
            </a:r>
            <a:endParaRPr lang="ru-RU" b="1" dirty="0">
              <a:cs typeface="Arial" pitchFamily="34" charset="0"/>
            </a:endParaRPr>
          </a:p>
        </p:txBody>
      </p:sp>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467544" y="1438697"/>
            <a:ext cx="2788919" cy="2148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5982895" y="4221088"/>
            <a:ext cx="2819643" cy="236867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689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Розовый кварц"/>
          <p:cNvPicPr>
            <a:picLocks noChangeAspect="1" noChangeArrowheads="1"/>
          </p:cNvPicPr>
          <p:nvPr/>
        </p:nvPicPr>
        <p:blipFill>
          <a:blip r:embed="rId2" cstate="print"/>
          <a:srcRect/>
          <a:stretch>
            <a:fillRect/>
          </a:stretch>
        </p:blipFill>
        <p:spPr bwMode="auto">
          <a:xfrm>
            <a:off x="142844" y="214290"/>
            <a:ext cx="3428992" cy="2571746"/>
          </a:xfrm>
          <a:prstGeom prst="rect">
            <a:avLst/>
          </a:prstGeom>
          <a:noFill/>
        </p:spPr>
      </p:pic>
      <p:sp>
        <p:nvSpPr>
          <p:cNvPr id="3" name="Прямоугольник 2"/>
          <p:cNvSpPr/>
          <p:nvPr/>
        </p:nvSpPr>
        <p:spPr>
          <a:xfrm>
            <a:off x="3571868" y="751344"/>
            <a:ext cx="5143536" cy="4801314"/>
          </a:xfrm>
          <a:prstGeom prst="rect">
            <a:avLst/>
          </a:prstGeom>
        </p:spPr>
        <p:txBody>
          <a:bodyPr wrap="square">
            <a:spAutoFit/>
          </a:bodyPr>
          <a:lstStyle/>
          <a:p>
            <a:pPr algn="ctr"/>
            <a:r>
              <a:rPr lang="ru-RU" sz="3200" b="1" dirty="0">
                <a:solidFill>
                  <a:srgbClr val="FF0000"/>
                </a:solidFill>
              </a:rPr>
              <a:t>Розовый кварц</a:t>
            </a:r>
            <a:r>
              <a:rPr lang="ru-RU" sz="3200" dirty="0">
                <a:solidFill>
                  <a:srgbClr val="FF0000"/>
                </a:solidFill>
              </a:rPr>
              <a:t> </a:t>
            </a:r>
            <a:endParaRPr lang="ru-RU" sz="3200" dirty="0" smtClean="0">
              <a:solidFill>
                <a:srgbClr val="FF0000"/>
              </a:solidFill>
            </a:endParaRPr>
          </a:p>
          <a:p>
            <a:r>
              <a:rPr lang="ru-RU" dirty="0" smtClean="0"/>
              <a:t> </a:t>
            </a:r>
            <a:r>
              <a:rPr lang="ru-RU" sz="1600" b="1" dirty="0" smtClean="0"/>
              <a:t>Разновидность </a:t>
            </a:r>
            <a:r>
              <a:rPr lang="ru-RU" sz="1600" b="1" dirty="0"/>
              <a:t>непрозрачного кварца нежно-розового цвета.</a:t>
            </a:r>
          </a:p>
          <a:p>
            <a:r>
              <a:rPr lang="ru-RU" sz="1600" b="1" dirty="0"/>
              <a:t>Химически чистый кварц лишен окраски, он водяно-прозрачный. Именно об этой разновидности, когда ее впервые обнаружили в Альпах, думали, что она представляет собой форму замерзшей воды, и поэтому назвали ее хрусталем (от греческого </a:t>
            </a:r>
            <a:r>
              <a:rPr lang="ru-RU" sz="1600" b="1" dirty="0" err="1"/>
              <a:t>crystal</a:t>
            </a:r>
            <a:r>
              <a:rPr lang="ru-RU" sz="1600" b="1" dirty="0"/>
              <a:t> - лед). Эта разновидность и поныне известна как </a:t>
            </a:r>
            <a:r>
              <a:rPr lang="ru-RU" sz="1600" b="1" dirty="0" smtClean="0"/>
              <a:t>горный хрусталь.</a:t>
            </a:r>
            <a:r>
              <a:rPr lang="ru-RU" sz="1600" b="1" dirty="0"/>
              <a:t> Розовый кварц, который, как указывает название, имеет розово-красную или розовую окраску, выцветает на сильном солнечном свету. Эта разновидность кварца редко образует ограненные кристаллы и в лучшем случае лишь частично просвечивает, а также в большей или меньшей степени иссечена трещинами.</a:t>
            </a:r>
          </a:p>
        </p:txBody>
      </p:sp>
      <p:sp>
        <p:nvSpPr>
          <p:cNvPr id="4" name="Прямоугольник 3"/>
          <p:cNvSpPr/>
          <p:nvPr/>
        </p:nvSpPr>
        <p:spPr>
          <a:xfrm>
            <a:off x="214282" y="2714620"/>
            <a:ext cx="3143272" cy="3108543"/>
          </a:xfrm>
          <a:prstGeom prst="rect">
            <a:avLst/>
          </a:prstGeom>
        </p:spPr>
        <p:txBody>
          <a:bodyPr wrap="square">
            <a:spAutoFit/>
          </a:bodyPr>
          <a:lstStyle/>
          <a:p>
            <a:pPr algn="just"/>
            <a:r>
              <a:rPr lang="ru-RU" sz="2000" b="1" dirty="0">
                <a:solidFill>
                  <a:srgbClr val="FF0000"/>
                </a:solidFill>
              </a:rPr>
              <a:t>Целебные </a:t>
            </a:r>
            <a:r>
              <a:rPr lang="ru-RU" sz="2000" b="1" dirty="0" smtClean="0">
                <a:solidFill>
                  <a:srgbClr val="FF0000"/>
                </a:solidFill>
              </a:rPr>
              <a:t>свойства</a:t>
            </a:r>
          </a:p>
          <a:p>
            <a:pPr algn="just"/>
            <a:r>
              <a:rPr lang="ru-RU" sz="1600" b="1" dirty="0" smtClean="0"/>
              <a:t>Как </a:t>
            </a:r>
            <a:r>
              <a:rPr lang="ru-RU" sz="1600" b="1" dirty="0"/>
              <a:t>лекарь розовый кварц безотказно лечит не только многие органы, но целиком пораженные участки, почему и диагноз становится для лечения совершенно не важен. Можно использовать и пластинки, и бусины, и шарики, и предметы, сделанные из него</a:t>
            </a:r>
          </a:p>
        </p:txBody>
      </p:sp>
      <p:sp>
        <p:nvSpPr>
          <p:cNvPr id="5" name="Прямоугольник 4"/>
          <p:cNvSpPr/>
          <p:nvPr/>
        </p:nvSpPr>
        <p:spPr>
          <a:xfrm>
            <a:off x="214282" y="5857892"/>
            <a:ext cx="8215370" cy="646331"/>
          </a:xfrm>
          <a:prstGeom prst="rect">
            <a:avLst/>
          </a:prstGeom>
        </p:spPr>
        <p:txBody>
          <a:bodyPr wrap="square">
            <a:spAutoFit/>
          </a:bodyPr>
          <a:lstStyle/>
          <a:p>
            <a:r>
              <a:rPr lang="ru-RU" b="1" dirty="0">
                <a:solidFill>
                  <a:srgbClr val="0070C0"/>
                </a:solidFill>
              </a:rPr>
              <a:t>Основное месторождение</a:t>
            </a:r>
            <a:r>
              <a:rPr lang="ru-RU" dirty="0">
                <a:solidFill>
                  <a:srgbClr val="0070C0"/>
                </a:solidFill>
              </a:rPr>
              <a:t> полупрозрачных кристаллов розового кварца находится в Бразилии.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Цитрин"/>
          <p:cNvPicPr>
            <a:picLocks noChangeAspect="1" noChangeArrowheads="1"/>
          </p:cNvPicPr>
          <p:nvPr/>
        </p:nvPicPr>
        <p:blipFill>
          <a:blip r:embed="rId2" cstate="print"/>
          <a:srcRect/>
          <a:stretch>
            <a:fillRect/>
          </a:stretch>
        </p:blipFill>
        <p:spPr bwMode="auto">
          <a:xfrm>
            <a:off x="214282" y="285728"/>
            <a:ext cx="2594936" cy="2286016"/>
          </a:xfrm>
          <a:prstGeom prst="rect">
            <a:avLst/>
          </a:prstGeom>
          <a:noFill/>
        </p:spPr>
      </p:pic>
      <p:sp>
        <p:nvSpPr>
          <p:cNvPr id="4" name="Прямоугольник 3"/>
          <p:cNvSpPr/>
          <p:nvPr/>
        </p:nvSpPr>
        <p:spPr>
          <a:xfrm>
            <a:off x="3214678" y="285728"/>
            <a:ext cx="5357850" cy="2954655"/>
          </a:xfrm>
          <a:prstGeom prst="rect">
            <a:avLst/>
          </a:prstGeom>
        </p:spPr>
        <p:txBody>
          <a:bodyPr wrap="square">
            <a:spAutoFit/>
          </a:bodyPr>
          <a:lstStyle/>
          <a:p>
            <a:pPr algn="ctr"/>
            <a:r>
              <a:rPr lang="ru-RU" sz="2400" b="1" dirty="0" smtClean="0">
                <a:solidFill>
                  <a:srgbClr val="FF0000"/>
                </a:solidFill>
              </a:rPr>
              <a:t>ЦИТРИН</a:t>
            </a:r>
          </a:p>
          <a:p>
            <a:pPr algn="just"/>
            <a:r>
              <a:rPr lang="ru-RU" b="1" dirty="0" smtClean="0"/>
              <a:t>Название</a:t>
            </a:r>
            <a:r>
              <a:rPr lang="ru-RU" b="1" dirty="0"/>
              <a:t> камня цитрин произошло от </a:t>
            </a:r>
            <a:r>
              <a:rPr lang="ru-RU" b="1" dirty="0" err="1"/>
              <a:t>лат.</a:t>
            </a:r>
            <a:r>
              <a:rPr lang="ru-RU" b="1" u="sng" dirty="0" err="1"/>
              <a:t>citrus</a:t>
            </a:r>
            <a:r>
              <a:rPr lang="ru-RU" b="1" dirty="0"/>
              <a:t> — лимонно-желтый. Другие названия минерала и его разновидностей: золотистый топаз, испанский топаз.</a:t>
            </a:r>
          </a:p>
          <a:p>
            <a:pPr algn="just"/>
            <a:r>
              <a:rPr lang="ru-RU" b="1" dirty="0"/>
              <a:t>Цитрин — минерал, Силикат кремния (SiO2), полудрагоценный камень, разновидность горного хрусталя.</a:t>
            </a:r>
          </a:p>
          <a:p>
            <a:pPr algn="just"/>
            <a:r>
              <a:rPr lang="ru-RU" b="1" dirty="0"/>
              <a:t>Цитрин является золотистой разновидностью кварца.</a:t>
            </a:r>
          </a:p>
        </p:txBody>
      </p:sp>
      <p:sp>
        <p:nvSpPr>
          <p:cNvPr id="5" name="Прямоугольник 4"/>
          <p:cNvSpPr/>
          <p:nvPr/>
        </p:nvSpPr>
        <p:spPr>
          <a:xfrm>
            <a:off x="500034" y="3071810"/>
            <a:ext cx="8215370" cy="2677656"/>
          </a:xfrm>
          <a:prstGeom prst="rect">
            <a:avLst/>
          </a:prstGeom>
        </p:spPr>
        <p:txBody>
          <a:bodyPr wrap="square">
            <a:spAutoFit/>
          </a:bodyPr>
          <a:lstStyle/>
          <a:p>
            <a:pPr algn="just"/>
            <a:r>
              <a:rPr lang="ru-RU" sz="2400" b="1" dirty="0">
                <a:solidFill>
                  <a:srgbClr val="FF0000"/>
                </a:solidFill>
              </a:rPr>
              <a:t>Лечебные свойства цитрина</a:t>
            </a:r>
            <a:r>
              <a:rPr lang="ru-RU" sz="2000" dirty="0" smtClean="0"/>
              <a:t/>
            </a:r>
            <a:br>
              <a:rPr lang="ru-RU" sz="2000" dirty="0" smtClean="0"/>
            </a:br>
            <a:r>
              <a:rPr lang="ru-RU" b="1" dirty="0"/>
              <a:t>В медицине цитрин применяется с незапамятных времен. В древней Индии с помощью этого камня лечили различные заболевания, связанные с нарушением работы желудочно-кишечного тракта. Современные </a:t>
            </a:r>
            <a:r>
              <a:rPr lang="ru-RU" b="1" dirty="0" err="1"/>
              <a:t>литотерапевты</a:t>
            </a:r>
            <a:r>
              <a:rPr lang="ru-RU" b="1" dirty="0"/>
              <a:t> предполагают, что цитрин положительно влияет па деятельность головного мозга, а также является прекрасным средством для профилактики очень многих заболеваний и укрепления всего организма в целом. Считается, что благодаря своему желтому цвету этот камень наиболее эффективен для людей стихии Земли.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TotalTime>
  <Words>442</Words>
  <Application>Microsoft Office PowerPoint</Application>
  <PresentationFormat>Экран (4:3)</PresentationFormat>
  <Paragraphs>81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 Мое знакомство с минералами нашей планеты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Мое знакомство с минералами нашей планеты</dc:title>
  <dc:creator>Дом</dc:creator>
  <cp:lastModifiedBy>Дом</cp:lastModifiedBy>
  <cp:revision>7</cp:revision>
  <dcterms:created xsi:type="dcterms:W3CDTF">2014-03-26T18:23:44Z</dcterms:created>
  <dcterms:modified xsi:type="dcterms:W3CDTF">2014-03-27T04:28:10Z</dcterms:modified>
</cp:coreProperties>
</file>